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02" y="-7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48FFB-1F4B-4DA2-A085-ABD8A97360D9}" type="datetimeFigureOut">
              <a:rPr lang="fr-CH" smtClean="0"/>
              <a:t>07.07.2017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3A05D-901B-42BF-B2F6-05B1D906994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123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A05D-901B-42BF-B2F6-05B1D906994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025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57968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22391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43789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64368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62557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33821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1890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63044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5772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98299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25444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Les 7 dons de l'Esprit Saint au quotidien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5CB7-C68E-4245-B1AE-4F10B583B6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9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einsiedel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126447"/>
            <a:ext cx="8136000" cy="45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</a:t>
            </a:fld>
            <a:endParaRPr lang="fr-CH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4000" y="5283736"/>
            <a:ext cx="8136000" cy="8227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smtClean="0">
                <a:solidFill>
                  <a:schemeClr val="accent1">
                    <a:lumMod val="75000"/>
                  </a:schemeClr>
                </a:solidFill>
              </a:rPr>
              <a:t>129</a:t>
            </a:r>
            <a:r>
              <a:rPr lang="fr-CH" sz="2000" b="1" baseline="3000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CH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H" sz="2000" b="1" dirty="0" smtClean="0">
                <a:solidFill>
                  <a:schemeClr val="accent1">
                    <a:lumMod val="75000"/>
                  </a:schemeClr>
                </a:solidFill>
              </a:rPr>
              <a:t>pèlerinage du Jura pastoral à Notre-Dame des Ermites, </a:t>
            </a:r>
          </a:p>
          <a:p>
            <a:pPr algn="ctr"/>
            <a:r>
              <a:rPr lang="fr-CH" sz="2000" b="1" dirty="0" smtClean="0">
                <a:solidFill>
                  <a:schemeClr val="accent1">
                    <a:lumMod val="75000"/>
                  </a:schemeClr>
                </a:solidFill>
              </a:rPr>
              <a:t>Einsiedeln, 4-6 juillet 2017</a:t>
            </a:r>
            <a:endParaRPr lang="fr-CH" sz="2000" dirty="0"/>
          </a:p>
        </p:txBody>
      </p:sp>
      <p:sp>
        <p:nvSpPr>
          <p:cNvPr id="9" name="Rectangle 8"/>
          <p:cNvSpPr/>
          <p:nvPr/>
        </p:nvSpPr>
        <p:spPr>
          <a:xfrm>
            <a:off x="504000" y="740176"/>
            <a:ext cx="8136000" cy="11046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800" b="1" dirty="0" smtClean="0">
                <a:solidFill>
                  <a:schemeClr val="accent1">
                    <a:lumMod val="75000"/>
                  </a:schemeClr>
                </a:solidFill>
              </a:rPr>
              <a:t>JOUR APRÈS JOUR </a:t>
            </a:r>
            <a:r>
              <a:rPr lang="fr-CH" sz="2800" b="1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  <a:p>
            <a:pPr algn="ctr"/>
            <a:r>
              <a:rPr lang="fr-CH" sz="2800" b="1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CH" sz="2800" b="1" dirty="0" smtClean="0">
                <a:solidFill>
                  <a:schemeClr val="accent1">
                    <a:lumMod val="75000"/>
                  </a:schemeClr>
                </a:solidFill>
              </a:rPr>
              <a:t>7 DONS DE L’ESPRIT SAINT AU QUOTIDIEN</a:t>
            </a:r>
            <a:endParaRPr lang="fr-CH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172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200" b="1" dirty="0" smtClean="0"/>
              <a:t>MARDI 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10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457199" y="1416025"/>
            <a:ext cx="4330825" cy="72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0000" lvl="0"/>
            <a:r>
              <a:rPr lang="fr-CH" sz="2000" b="1" dirty="0" smtClean="0"/>
              <a:t>Rendez-vous dans ma communauté / dans chaque autre Église </a:t>
            </a:r>
            <a:endParaRPr lang="fr-CH" sz="2000" b="1" dirty="0"/>
          </a:p>
        </p:txBody>
      </p:sp>
      <p:sp>
        <p:nvSpPr>
          <p:cNvPr id="6" name="Forme libre 5"/>
          <p:cNvSpPr/>
          <p:nvPr/>
        </p:nvSpPr>
        <p:spPr>
          <a:xfrm>
            <a:off x="5652120" y="1416025"/>
            <a:ext cx="3034680" cy="72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Malgré sous leurs défauts… et les nôtres</a:t>
            </a:r>
            <a:endParaRPr lang="fr-CH" sz="2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60968" y="2355201"/>
            <a:ext cx="8280000" cy="54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Quel frère, quelle sœur le Christ me demande-t-il d’aimer comme lui-même ?</a:t>
            </a:r>
          </a:p>
        </p:txBody>
      </p:sp>
      <p:sp>
        <p:nvSpPr>
          <p:cNvPr id="8" name="Forme libre 7"/>
          <p:cNvSpPr/>
          <p:nvPr/>
        </p:nvSpPr>
        <p:spPr>
          <a:xfrm>
            <a:off x="468358" y="3073536"/>
            <a:ext cx="7416010" cy="72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Celui qui est différent. Celle qui ne pense pas comme moi. Ceux qui cherchent comme moi </a:t>
            </a:r>
            <a:endParaRPr lang="fr-CH" sz="2000" b="1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378065" y="4618554"/>
            <a:ext cx="3312368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Rendez-vous dans les proches</a:t>
            </a:r>
            <a:endParaRPr lang="fr-CH" sz="2000" b="1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1378065" y="5424627"/>
            <a:ext cx="4274055" cy="720000"/>
          </a:xfrm>
          <a:custGeom>
            <a:avLst/>
            <a:gdLst>
              <a:gd name="connsiteX0" fmla="*/ 0 w 3515793"/>
              <a:gd name="connsiteY0" fmla="*/ 0 h 708634"/>
              <a:gd name="connsiteX1" fmla="*/ 3515793 w 3515793"/>
              <a:gd name="connsiteY1" fmla="*/ 0 h 708634"/>
              <a:gd name="connsiteX2" fmla="*/ 3515793 w 3515793"/>
              <a:gd name="connsiteY2" fmla="*/ 708634 h 708634"/>
              <a:gd name="connsiteX3" fmla="*/ 0 w 3515793"/>
              <a:gd name="connsiteY3" fmla="*/ 708634 h 708634"/>
              <a:gd name="connsiteX4" fmla="*/ 0 w 3515793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793" h="708634">
                <a:moveTo>
                  <a:pt x="0" y="0"/>
                </a:moveTo>
                <a:lnTo>
                  <a:pt x="3515793" y="0"/>
                </a:lnTo>
                <a:lnTo>
                  <a:pt x="3515793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Don d’intelligence = «lire à l’intérieur» des personnes, des événements</a:t>
            </a:r>
            <a:endParaRPr lang="fr-CH" sz="2000" b="1" kern="1200" dirty="0"/>
          </a:p>
        </p:txBody>
      </p:sp>
      <p:pic>
        <p:nvPicPr>
          <p:cNvPr id="15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1871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data.over-blog.com/3/39/80/11/alain/litterature/contes/vilain-petit-canard/can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18" y="3966459"/>
            <a:ext cx="271698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rme libre 15"/>
          <p:cNvSpPr/>
          <p:nvPr/>
        </p:nvSpPr>
        <p:spPr>
          <a:xfrm>
            <a:off x="466709" y="4013343"/>
            <a:ext cx="3869370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C’est ça l’Église ! (= peuple appelé)</a:t>
            </a:r>
            <a:endParaRPr lang="fr-CH" sz="2000" b="1" kern="1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2960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4</a:t>
            </a:r>
            <a:r>
              <a:rPr lang="fr-CH" sz="3600" b="1" baseline="30000" dirty="0" smtClean="0"/>
              <a:t>e</a:t>
            </a:r>
            <a:r>
              <a:rPr lang="fr-CH" sz="3600" b="1" dirty="0" smtClean="0"/>
              <a:t> JOUR : MERCREDI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80052"/>
            <a:ext cx="4608512" cy="4042715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fr-CH" sz="2000" dirty="0"/>
              <a:t>Marcher chaque jour, pas à pas, dans la </a:t>
            </a:r>
            <a:r>
              <a:rPr lang="fr-CH" sz="2000" b="1" dirty="0" smtClean="0">
                <a:solidFill>
                  <a:srgbClr val="C00000"/>
                </a:solidFill>
              </a:rPr>
              <a:t>confiance</a:t>
            </a:r>
            <a:r>
              <a:rPr lang="fr-CH" sz="2000" dirty="0" smtClean="0"/>
              <a:t>. «Ne craignez pas». Présence </a:t>
            </a:r>
            <a:r>
              <a:rPr lang="fr-CH" sz="2000" dirty="0"/>
              <a:t>de Dieu comme une lampe frontale, pour affronter la nuit sans </a:t>
            </a:r>
            <a:r>
              <a:rPr lang="fr-CH" sz="2000" dirty="0" smtClean="0"/>
              <a:t>peur.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Tenir, </a:t>
            </a:r>
            <a:r>
              <a:rPr lang="fr-CH" sz="2000" b="1" dirty="0">
                <a:solidFill>
                  <a:srgbClr val="C00000"/>
                </a:solidFill>
              </a:rPr>
              <a:t>durer</a:t>
            </a:r>
            <a:r>
              <a:rPr lang="fr-CH" sz="2000" dirty="0"/>
              <a:t> </a:t>
            </a:r>
            <a:r>
              <a:rPr lang="fr-CH" sz="2000" dirty="0" smtClean="0"/>
              <a:t>: comme </a:t>
            </a:r>
            <a:r>
              <a:rPr lang="fr-CH" sz="2000" dirty="0"/>
              <a:t>les jeunes </a:t>
            </a:r>
            <a:r>
              <a:rPr lang="fr-CH" sz="2000" dirty="0" smtClean="0"/>
              <a:t>qui </a:t>
            </a:r>
            <a:r>
              <a:rPr lang="fr-CH" sz="2000" dirty="0"/>
              <a:t>ont porté une croix sur un sommet, plutôt que de l’amener par </a:t>
            </a:r>
            <a:r>
              <a:rPr lang="fr-CH" sz="2000" dirty="0" smtClean="0"/>
              <a:t>hélicoptère.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Grâce </a:t>
            </a:r>
            <a:r>
              <a:rPr lang="fr-CH" sz="2000" dirty="0" smtClean="0"/>
              <a:t>de </a:t>
            </a:r>
            <a:r>
              <a:rPr lang="fr-CH" sz="2000" dirty="0"/>
              <a:t>la fidélité (</a:t>
            </a:r>
            <a:r>
              <a:rPr lang="fr-CH" sz="2000" i="1" dirty="0" err="1"/>
              <a:t>fides</a:t>
            </a:r>
            <a:r>
              <a:rPr lang="fr-CH" sz="2000" dirty="0"/>
              <a:t> = foi = confiance). 60 ans de mariage, de </a:t>
            </a:r>
            <a:r>
              <a:rPr lang="fr-CH" sz="2000" dirty="0" smtClean="0"/>
              <a:t>service. Fidélité aux engagements (groupes, sociétés, Églises).</a:t>
            </a:r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11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611560" y="12544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M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417345"/>
            <a:ext cx="3744416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lvl="0"/>
            <a:r>
              <a:rPr lang="fr-CH" sz="2000" b="1" dirty="0" smtClean="0">
                <a:solidFill>
                  <a:srgbClr val="C00000"/>
                </a:solidFill>
              </a:rPr>
              <a:t>comme </a:t>
            </a:r>
            <a:r>
              <a:rPr lang="fr-CH" sz="2000" b="1" dirty="0" err="1" smtClean="0">
                <a:solidFill>
                  <a:srgbClr val="C00000"/>
                </a:solidFill>
              </a:rPr>
              <a:t>main-tenir</a:t>
            </a:r>
            <a:r>
              <a:rPr lang="fr-CH" sz="2000" b="1" dirty="0" smtClean="0">
                <a:solidFill>
                  <a:srgbClr val="C00000"/>
                </a:solidFill>
              </a:rPr>
              <a:t>, </a:t>
            </a:r>
            <a:r>
              <a:rPr lang="fr-CH" sz="2000" b="1" dirty="0" err="1" smtClean="0">
                <a:solidFill>
                  <a:srgbClr val="C00000"/>
                </a:solidFill>
              </a:rPr>
              <a:t>main-tenant</a:t>
            </a:r>
            <a:endParaRPr lang="fr-CH" sz="2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blog.i-g.ch/public/galeries/chemin_croix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/>
          <a:stretch/>
        </p:blipFill>
        <p:spPr bwMode="auto">
          <a:xfrm>
            <a:off x="5302424" y="3052609"/>
            <a:ext cx="3384376" cy="26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792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200" b="1" dirty="0" smtClean="0"/>
              <a:t>MERCREDI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12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457200" y="1416024"/>
            <a:ext cx="2242592" cy="1386182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0000" lvl="0"/>
            <a:r>
              <a:rPr lang="fr-CH" sz="2000" b="1" dirty="0" smtClean="0"/>
              <a:t>Suis-je disposé à persévérer jour après jour ?</a:t>
            </a:r>
            <a:endParaRPr lang="fr-CH" sz="2000" b="1" dirty="0"/>
          </a:p>
        </p:txBody>
      </p:sp>
      <p:sp>
        <p:nvSpPr>
          <p:cNvPr id="6" name="Forme libre 5"/>
          <p:cNvSpPr/>
          <p:nvPr/>
        </p:nvSpPr>
        <p:spPr>
          <a:xfrm>
            <a:off x="3646800" y="1416025"/>
            <a:ext cx="5040000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Comme à l’entraînement de foot ou de hockey</a:t>
            </a:r>
            <a:endParaRPr lang="fr-CH" sz="2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57200" y="3047372"/>
            <a:ext cx="3534967" cy="54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Foi à transporter les montagnes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457200" y="3791358"/>
            <a:ext cx="7383670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Comme une équipe qui perd 0-2 à la mi-temps et gagne 3-2 à la fin</a:t>
            </a:r>
            <a:endParaRPr lang="fr-CH" sz="2000" b="1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424685" y="4888571"/>
            <a:ext cx="3312368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Rendez-vous dans la durée</a:t>
            </a:r>
            <a:endParaRPr lang="fr-CH" sz="2000" b="1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1424364" y="5636728"/>
            <a:ext cx="7380000" cy="360000"/>
          </a:xfrm>
          <a:custGeom>
            <a:avLst/>
            <a:gdLst>
              <a:gd name="connsiteX0" fmla="*/ 0 w 3515793"/>
              <a:gd name="connsiteY0" fmla="*/ 0 h 708634"/>
              <a:gd name="connsiteX1" fmla="*/ 3515793 w 3515793"/>
              <a:gd name="connsiteY1" fmla="*/ 0 h 708634"/>
              <a:gd name="connsiteX2" fmla="*/ 3515793 w 3515793"/>
              <a:gd name="connsiteY2" fmla="*/ 708634 h 708634"/>
              <a:gd name="connsiteX3" fmla="*/ 0 w 3515793"/>
              <a:gd name="connsiteY3" fmla="*/ 708634 h 708634"/>
              <a:gd name="connsiteX4" fmla="*/ 0 w 3515793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793" h="708634">
                <a:moveTo>
                  <a:pt x="0" y="0"/>
                </a:moveTo>
                <a:lnTo>
                  <a:pt x="3515793" y="0"/>
                </a:lnTo>
                <a:lnTo>
                  <a:pt x="3515793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Don de force, quand nous sommes </a:t>
            </a:r>
            <a:r>
              <a:rPr lang="fr-CH" sz="2000" b="1" kern="1200" dirty="0" err="1" smtClean="0"/>
              <a:t>dé-couragés</a:t>
            </a:r>
            <a:r>
              <a:rPr lang="fr-CH" sz="2000" b="1" kern="1200" dirty="0" smtClean="0"/>
              <a:t> (nous perdons cœur)</a:t>
            </a:r>
            <a:endParaRPr lang="fr-CH" sz="2000" b="1" kern="1200" dirty="0"/>
          </a:p>
        </p:txBody>
      </p:sp>
      <p:pic>
        <p:nvPicPr>
          <p:cNvPr id="15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1871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rme libre 15"/>
          <p:cNvSpPr/>
          <p:nvPr/>
        </p:nvSpPr>
        <p:spPr>
          <a:xfrm>
            <a:off x="3646800" y="1954996"/>
            <a:ext cx="4390667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Comme pour un instrument de musique</a:t>
            </a:r>
            <a:endParaRPr lang="fr-CH" sz="2000" b="1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3646800" y="2486141"/>
            <a:ext cx="3024336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Confirmer = rendre ferme</a:t>
            </a:r>
            <a:endParaRPr lang="fr-CH" sz="2000" b="1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5939405" y="4355344"/>
            <a:ext cx="1895404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Soutien mutuel</a:t>
            </a:r>
            <a:endParaRPr lang="fr-CH" sz="2000" b="1" kern="12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872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5</a:t>
            </a:r>
            <a:r>
              <a:rPr lang="fr-CH" sz="3600" b="1" baseline="30000" dirty="0" smtClean="0"/>
              <a:t>e</a:t>
            </a:r>
            <a:r>
              <a:rPr lang="fr-CH" sz="3600" b="1" dirty="0" smtClean="0"/>
              <a:t> JOUR : JEUDI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428563"/>
            <a:ext cx="4320480" cy="3736741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</a:pPr>
            <a:r>
              <a:rPr lang="fr-CH" sz="2000" dirty="0"/>
              <a:t>La prière = un face à face, </a:t>
            </a:r>
            <a:r>
              <a:rPr lang="fr-CH" sz="2000" dirty="0" smtClean="0"/>
              <a:t>un cœur-à-cœur, une </a:t>
            </a:r>
            <a:r>
              <a:rPr lang="fr-CH" sz="2000" dirty="0"/>
              <a:t>relation </a:t>
            </a:r>
            <a:r>
              <a:rPr lang="fr-CH" sz="2000" dirty="0" smtClean="0"/>
              <a:t>personnelle. </a:t>
            </a:r>
          </a:p>
          <a:p>
            <a:pPr lvl="0" algn="just">
              <a:spcBef>
                <a:spcPts val="1200"/>
              </a:spcBef>
            </a:pPr>
            <a:r>
              <a:rPr lang="fr-CH" sz="2000" dirty="0" smtClean="0"/>
              <a:t>Oraison </a:t>
            </a:r>
            <a:r>
              <a:rPr lang="fr-CH" sz="2000" dirty="0"/>
              <a:t>= </a:t>
            </a:r>
            <a:r>
              <a:rPr lang="fr-CH" sz="2000" dirty="0" err="1"/>
              <a:t>ad-oration</a:t>
            </a:r>
            <a:r>
              <a:rPr lang="fr-CH" sz="2000" dirty="0"/>
              <a:t> = de visage à </a:t>
            </a:r>
            <a:r>
              <a:rPr lang="fr-CH" sz="2000" dirty="0" smtClean="0"/>
              <a:t>visage. M’abandonner </a:t>
            </a:r>
            <a:r>
              <a:rPr lang="fr-CH" sz="2000" dirty="0"/>
              <a:t>dans ses </a:t>
            </a:r>
            <a:r>
              <a:rPr lang="fr-CH" sz="2000" dirty="0" smtClean="0"/>
              <a:t>bras.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La grâce du </a:t>
            </a:r>
            <a:r>
              <a:rPr lang="fr-CH" sz="2000" dirty="0" smtClean="0"/>
              <a:t>silence. Tout </a:t>
            </a:r>
            <a:r>
              <a:rPr lang="fr-CH" sz="2000" dirty="0"/>
              <a:t>mettre sur  </a:t>
            </a:r>
            <a:r>
              <a:rPr lang="fr-CH" sz="2000" dirty="0" smtClean="0"/>
              <a:t>«silencieux» </a:t>
            </a:r>
            <a:r>
              <a:rPr lang="fr-CH" sz="2000" dirty="0"/>
              <a:t>pour nous brancher sur </a:t>
            </a:r>
            <a:r>
              <a:rPr lang="fr-CH" sz="2000" dirty="0" smtClean="0"/>
              <a:t>lui. Alors </a:t>
            </a:r>
            <a:r>
              <a:rPr lang="fr-CH" sz="2000" dirty="0"/>
              <a:t>nous pouvons tout lui </a:t>
            </a:r>
            <a:r>
              <a:rPr lang="fr-CH" sz="2000" dirty="0" smtClean="0"/>
              <a:t>dire.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i="1" dirty="0" smtClean="0"/>
              <a:t>«Ô </a:t>
            </a:r>
            <a:r>
              <a:rPr lang="fr-CH" sz="2000" i="1" dirty="0"/>
              <a:t>toi qui es chez toi dans le fond de mon cœur,  parle-moi dans le fond de mon </a:t>
            </a:r>
            <a:r>
              <a:rPr lang="fr-CH" sz="2000" i="1" dirty="0" smtClean="0"/>
              <a:t>cœur»</a:t>
            </a:r>
            <a:r>
              <a:rPr lang="fr-CH" sz="2000" dirty="0" smtClean="0"/>
              <a:t>.</a:t>
            </a:r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13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611560" y="12544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J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351600"/>
            <a:ext cx="5832648" cy="7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lvl="0"/>
            <a:r>
              <a:rPr lang="fr-CH" sz="2000" b="1" dirty="0" smtClean="0">
                <a:solidFill>
                  <a:srgbClr val="C00000"/>
                </a:solidFill>
              </a:rPr>
              <a:t>comme Jésus. Pour nous, qui est Jésus ? Un visage ! </a:t>
            </a:r>
          </a:p>
          <a:p>
            <a:pPr marL="144000" lvl="0"/>
            <a:r>
              <a:rPr lang="fr-CH" sz="2000" b="1" i="1" dirty="0" smtClean="0">
                <a:solidFill>
                  <a:srgbClr val="C00000"/>
                </a:solidFill>
              </a:rPr>
              <a:t>«Qui m’a vu a vu le Père»</a:t>
            </a:r>
            <a:r>
              <a:rPr lang="fr-CH" sz="2000" b="1" dirty="0" smtClean="0">
                <a:solidFill>
                  <a:srgbClr val="C00000"/>
                </a:solidFill>
              </a:rPr>
              <a:t>.</a:t>
            </a:r>
            <a:endParaRPr lang="fr-CH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ofchristorange.files.wordpress.com/2014/04/winter-sil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78" y="3861048"/>
            <a:ext cx="3240000" cy="21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blicdomainpictures.net/pictures/80000/nahled/silhouette-man-pro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70" y="2236933"/>
            <a:ext cx="2160000" cy="14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858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200" b="1" dirty="0" smtClean="0"/>
              <a:t>JEUDI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14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457201" y="1306896"/>
            <a:ext cx="3363484" cy="72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0000" lvl="0"/>
            <a:r>
              <a:rPr lang="fr-CH" sz="2000" b="1" dirty="0" smtClean="0"/>
              <a:t>Rendez-vous avec Jésus dans la prière et le silence</a:t>
            </a:r>
            <a:endParaRPr lang="fr-CH" sz="2000" b="1" dirty="0"/>
          </a:p>
        </p:txBody>
      </p:sp>
      <p:sp>
        <p:nvSpPr>
          <p:cNvPr id="6" name="Forme libre 5"/>
          <p:cNvSpPr/>
          <p:nvPr/>
        </p:nvSpPr>
        <p:spPr>
          <a:xfrm>
            <a:off x="4211961" y="1322514"/>
            <a:ext cx="4458624" cy="650893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Suis-je d’accord de m’accorder quelques minutes par jour de silence ?</a:t>
            </a:r>
            <a:endParaRPr lang="fr-CH" sz="2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31771" y="2464562"/>
            <a:ext cx="2772078" cy="54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Histoire de Jim et Jésus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4211961" y="2598017"/>
            <a:ext cx="2088231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Regarder la croix</a:t>
            </a:r>
            <a:endParaRPr lang="fr-CH" sz="2000" b="1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259632" y="3629172"/>
            <a:ext cx="6102757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Don d’adoration = émerveillement devant sa tendresse</a:t>
            </a:r>
            <a:endParaRPr lang="fr-CH" sz="2000" b="1" kern="1200" dirty="0"/>
          </a:p>
        </p:txBody>
      </p:sp>
      <p:pic>
        <p:nvPicPr>
          <p:cNvPr id="15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0" y="3343057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rme libre 16"/>
          <p:cNvSpPr/>
          <p:nvPr/>
        </p:nvSpPr>
        <p:spPr>
          <a:xfrm>
            <a:off x="1337095" y="4538919"/>
            <a:ext cx="1841729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Il m’aime</a:t>
            </a:r>
            <a:endParaRPr lang="fr-CH" sz="2000" b="1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1353654" y="5129106"/>
            <a:ext cx="3261978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Il m’appelle par mon nom</a:t>
            </a:r>
            <a:endParaRPr lang="fr-CH" sz="2000" b="1" kern="1200" dirty="0"/>
          </a:p>
        </p:txBody>
      </p:sp>
      <p:sp>
        <p:nvSpPr>
          <p:cNvPr id="19" name="Forme libre 18"/>
          <p:cNvSpPr/>
          <p:nvPr/>
        </p:nvSpPr>
        <p:spPr>
          <a:xfrm>
            <a:off x="3820684" y="4538919"/>
            <a:ext cx="4866116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Il m’a plongé dans son amour (baptême)</a:t>
            </a:r>
            <a:endParaRPr lang="fr-CH" sz="2000" b="1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5408607" y="5112922"/>
            <a:ext cx="3261978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Il met la main sur moi</a:t>
            </a:r>
            <a:endParaRPr lang="fr-CH" sz="2000" b="1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1337095" y="5703109"/>
            <a:ext cx="4465815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Il m’a gravé dans la paume de sa main</a:t>
            </a:r>
            <a:endParaRPr lang="fr-CH" sz="2000" b="1" kern="120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7381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6</a:t>
            </a:r>
            <a:r>
              <a:rPr lang="fr-CH" sz="3600" b="1" baseline="30000" dirty="0" smtClean="0"/>
              <a:t>e</a:t>
            </a:r>
            <a:r>
              <a:rPr lang="fr-CH" sz="3600" b="1" dirty="0" smtClean="0"/>
              <a:t> JOUR : VENDREDI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1" y="2428563"/>
            <a:ext cx="5328593" cy="3994204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fr-CH" sz="2000" dirty="0"/>
              <a:t>Le mensonge divise </a:t>
            </a:r>
            <a:r>
              <a:rPr lang="fr-CH" sz="2000" dirty="0" smtClean="0"/>
              <a:t>(</a:t>
            </a:r>
            <a:r>
              <a:rPr lang="fr-CH" sz="2000" i="1" dirty="0" err="1"/>
              <a:t>dia-bolos</a:t>
            </a:r>
            <a:r>
              <a:rPr lang="fr-CH" sz="2000" dirty="0" smtClean="0"/>
              <a:t>). La </a:t>
            </a:r>
            <a:r>
              <a:rPr lang="fr-CH" sz="2000" dirty="0"/>
              <a:t>vérité unit (</a:t>
            </a:r>
            <a:r>
              <a:rPr lang="fr-CH" sz="2000" dirty="0" err="1"/>
              <a:t>sym-bole</a:t>
            </a:r>
            <a:r>
              <a:rPr lang="fr-CH" sz="2000" dirty="0" smtClean="0"/>
              <a:t>). Un </a:t>
            </a:r>
            <a:r>
              <a:rPr lang="fr-CH" sz="2000" dirty="0"/>
              <a:t>mensonge en entraîne un autre, </a:t>
            </a:r>
            <a:r>
              <a:rPr lang="fr-CH" sz="2000" b="1" dirty="0">
                <a:solidFill>
                  <a:srgbClr val="C00000"/>
                </a:solidFill>
              </a:rPr>
              <a:t>la vérité rend </a:t>
            </a:r>
            <a:r>
              <a:rPr lang="fr-CH" sz="2000" b="1" dirty="0" smtClean="0">
                <a:solidFill>
                  <a:srgbClr val="C00000"/>
                </a:solidFill>
              </a:rPr>
              <a:t>libre</a:t>
            </a:r>
            <a:r>
              <a:rPr lang="fr-CH" sz="2000" dirty="0" smtClean="0"/>
              <a:t>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Le péché casse la relation avec soi, avec les autres, avec </a:t>
            </a:r>
            <a:r>
              <a:rPr lang="fr-CH" sz="2000" dirty="0" smtClean="0"/>
              <a:t>Dieu. </a:t>
            </a:r>
            <a:r>
              <a:rPr lang="fr-CH" sz="2000" b="1" dirty="0" smtClean="0">
                <a:solidFill>
                  <a:srgbClr val="C00000"/>
                </a:solidFill>
              </a:rPr>
              <a:t>Le </a:t>
            </a:r>
            <a:r>
              <a:rPr lang="fr-CH" sz="2000" b="1" dirty="0">
                <a:solidFill>
                  <a:srgbClr val="C00000"/>
                </a:solidFill>
              </a:rPr>
              <a:t>pardon </a:t>
            </a:r>
            <a:r>
              <a:rPr lang="fr-CH" sz="2000" b="1" dirty="0" smtClean="0">
                <a:solidFill>
                  <a:srgbClr val="C00000"/>
                </a:solidFill>
              </a:rPr>
              <a:t>réconcilie</a:t>
            </a:r>
            <a:r>
              <a:rPr lang="fr-CH" sz="2000" dirty="0" smtClean="0"/>
              <a:t>. 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b="1" dirty="0">
                <a:solidFill>
                  <a:srgbClr val="C00000"/>
                </a:solidFill>
              </a:rPr>
              <a:t>Opération vérité</a:t>
            </a:r>
            <a:r>
              <a:rPr lang="fr-CH" sz="2000" dirty="0"/>
              <a:t>, passer ma vie au </a:t>
            </a:r>
            <a:r>
              <a:rPr lang="fr-CH" sz="2000" dirty="0" smtClean="0"/>
              <a:t>«scanner» </a:t>
            </a:r>
            <a:r>
              <a:rPr lang="fr-CH" sz="2000" dirty="0"/>
              <a:t>de </a:t>
            </a:r>
            <a:r>
              <a:rPr lang="fr-CH" sz="2000" dirty="0" smtClean="0"/>
              <a:t>l’Esprit.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La corruption et la tricherie pourrissent l’existence : les </a:t>
            </a:r>
            <a:r>
              <a:rPr lang="fr-CH" sz="2000" dirty="0" smtClean="0"/>
              <a:t>athlètes dopés, </a:t>
            </a:r>
            <a:r>
              <a:rPr lang="fr-CH" sz="2000" dirty="0"/>
              <a:t>les délégués de la FIFA </a:t>
            </a:r>
            <a:r>
              <a:rPr lang="fr-CH" sz="2000" dirty="0" smtClean="0"/>
              <a:t>achetés. </a:t>
            </a:r>
            <a:r>
              <a:rPr lang="fr-CH" sz="2000" b="1" dirty="0" smtClean="0">
                <a:solidFill>
                  <a:srgbClr val="C00000"/>
                </a:solidFill>
              </a:rPr>
              <a:t>Opération transparence</a:t>
            </a:r>
            <a:r>
              <a:rPr lang="fr-CH" sz="2000" dirty="0"/>
              <a:t> </a:t>
            </a:r>
            <a:r>
              <a:rPr lang="fr-CH" sz="2000" smtClean="0"/>
              <a:t>: «Heureux </a:t>
            </a:r>
            <a:r>
              <a:rPr lang="fr-CH" sz="2000" dirty="0" smtClean="0"/>
              <a:t>les cœurs purs !»</a:t>
            </a:r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15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611560" y="12544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V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351600"/>
            <a:ext cx="6956106" cy="7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lvl="0"/>
            <a:r>
              <a:rPr lang="fr-CH" sz="2000" b="1" dirty="0">
                <a:solidFill>
                  <a:srgbClr val="C00000"/>
                </a:solidFill>
              </a:rPr>
              <a:t>comme </a:t>
            </a:r>
            <a:r>
              <a:rPr lang="fr-CH" sz="2000" b="1" dirty="0" smtClean="0">
                <a:solidFill>
                  <a:srgbClr val="C00000"/>
                </a:solidFill>
              </a:rPr>
              <a:t>Vérité. </a:t>
            </a:r>
          </a:p>
          <a:p>
            <a:pPr marL="144000" lvl="0"/>
            <a:r>
              <a:rPr lang="fr-CH" sz="2000" b="1" i="1" dirty="0" smtClean="0">
                <a:solidFill>
                  <a:srgbClr val="C00000"/>
                </a:solidFill>
              </a:rPr>
              <a:t>«Amour </a:t>
            </a:r>
            <a:r>
              <a:rPr lang="fr-CH" sz="2000" b="1" i="1" dirty="0">
                <a:solidFill>
                  <a:srgbClr val="C00000"/>
                </a:solidFill>
              </a:rPr>
              <a:t>et vérité se rencontrent, justice et paix </a:t>
            </a:r>
            <a:r>
              <a:rPr lang="fr-CH" sz="2000" b="1" i="1" dirty="0" smtClean="0">
                <a:solidFill>
                  <a:srgbClr val="C00000"/>
                </a:solidFill>
              </a:rPr>
              <a:t>s’embrassent»</a:t>
            </a:r>
            <a:r>
              <a:rPr lang="fr-CH" sz="2000" b="1" dirty="0" smtClean="0">
                <a:solidFill>
                  <a:srgbClr val="C00000"/>
                </a:solidFill>
              </a:rPr>
              <a:t>.</a:t>
            </a:r>
            <a:endParaRPr lang="fr-CH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odilemaitre.ch/custom/AMOUR%20ET%20VERITE%20SE%20RENCONTRENT%20%20acryl%2050x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36" y="3261475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35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200" b="1" dirty="0" smtClean="0"/>
              <a:t>VENDREDI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16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457200" y="1421201"/>
            <a:ext cx="1368986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0000" lvl="0"/>
            <a:r>
              <a:rPr lang="fr-CH" sz="2000" b="1" dirty="0" smtClean="0"/>
              <a:t>Jésus 3 </a:t>
            </a:r>
            <a:r>
              <a:rPr lang="fr-CH" sz="3600" b="1" dirty="0" smtClean="0">
                <a:solidFill>
                  <a:srgbClr val="FF0000"/>
                </a:solidFill>
              </a:rPr>
              <a:t>V</a:t>
            </a:r>
            <a:endParaRPr lang="fr-CH" sz="2000" b="1" dirty="0">
              <a:solidFill>
                <a:srgbClr val="FF000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202506" y="1410643"/>
            <a:ext cx="1505398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3600" b="1" kern="1200" dirty="0" smtClean="0">
                <a:solidFill>
                  <a:srgbClr val="FF0000"/>
                </a:solidFill>
              </a:rPr>
              <a:t>V</a:t>
            </a:r>
            <a:r>
              <a:rPr lang="fr-CH" sz="2000" b="1" kern="1200" dirty="0" smtClean="0"/>
              <a:t>érité</a:t>
            </a:r>
            <a:r>
              <a:rPr lang="fr-CH" sz="2000" kern="1200" dirty="0" smtClean="0"/>
              <a:t> </a:t>
            </a:r>
            <a:endParaRPr lang="fr-CH" sz="20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79070" y="3187946"/>
            <a:ext cx="1735796" cy="54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Rendez-vous </a:t>
            </a:r>
          </a:p>
        </p:txBody>
      </p:sp>
      <p:sp>
        <p:nvSpPr>
          <p:cNvPr id="8" name="Forme libre 7"/>
          <p:cNvSpPr/>
          <p:nvPr/>
        </p:nvSpPr>
        <p:spPr>
          <a:xfrm>
            <a:off x="2208999" y="2563219"/>
            <a:ext cx="792088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3600" b="1" kern="1200" dirty="0" smtClean="0">
                <a:solidFill>
                  <a:srgbClr val="FF0000"/>
                </a:solidFill>
              </a:rPr>
              <a:t>V</a:t>
            </a:r>
            <a:r>
              <a:rPr lang="fr-CH" sz="2000" b="1" kern="1200" dirty="0" smtClean="0"/>
              <a:t>ie </a:t>
            </a:r>
            <a:endParaRPr lang="fr-CH" sz="2000" b="1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859109" y="5069503"/>
            <a:ext cx="5161163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Don de connaissance (naître avec) et de science</a:t>
            </a:r>
            <a:endParaRPr lang="fr-CH" sz="2000" b="1" kern="1200" dirty="0"/>
          </a:p>
        </p:txBody>
      </p:sp>
      <p:pic>
        <p:nvPicPr>
          <p:cNvPr id="15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7" y="4171393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rme libre 18"/>
          <p:cNvSpPr/>
          <p:nvPr/>
        </p:nvSpPr>
        <p:spPr>
          <a:xfrm>
            <a:off x="479626" y="5800245"/>
            <a:ext cx="8100000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Est-ce que je veux m’ouvrir à la vérité de Dieu, en Église, en communauté ?</a:t>
            </a:r>
            <a:endParaRPr lang="fr-CH" sz="2000" b="1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2202506" y="1986931"/>
            <a:ext cx="2009454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3600" b="1" kern="1200" dirty="0" smtClean="0">
                <a:solidFill>
                  <a:srgbClr val="FF0000"/>
                </a:solidFill>
              </a:rPr>
              <a:t>V</a:t>
            </a:r>
            <a:r>
              <a:rPr lang="fr-CH" sz="2000" b="1" kern="1200" dirty="0" smtClean="0"/>
              <a:t>oie – chemin  </a:t>
            </a:r>
            <a:endParaRPr lang="fr-CH" sz="2000" b="1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4889002" y="4002068"/>
            <a:ext cx="3816164" cy="72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Faire la vérité sur ma vie avec mon confident(e)</a:t>
            </a:r>
            <a:endParaRPr lang="fr-CH" sz="2000" b="1" kern="1200" dirty="0"/>
          </a:p>
        </p:txBody>
      </p:sp>
      <p:pic>
        <p:nvPicPr>
          <p:cNvPr id="3076" name="Picture 4" descr="http://img.chefdentreprise.com/Img/BREVE/2015/9/259632/PME-qui-change-1er-octobre-2015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92" y="3196090"/>
            <a:ext cx="2340000" cy="1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rage-orthopedique.e-monsite.com/medias/images/mon-20chemin-20rei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84" y="1251884"/>
            <a:ext cx="3301416" cy="24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6650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7</a:t>
            </a:r>
            <a:r>
              <a:rPr lang="fr-CH" sz="3600" b="1" baseline="30000" dirty="0" smtClean="0"/>
              <a:t>e</a:t>
            </a:r>
            <a:r>
              <a:rPr lang="fr-CH" sz="3600" b="1" dirty="0" smtClean="0"/>
              <a:t> JOUR : SAMEDI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23293"/>
            <a:ext cx="3888432" cy="3520717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</a:pPr>
            <a:r>
              <a:rPr lang="fr-CH" sz="2000" dirty="0"/>
              <a:t>Il nous rend </a:t>
            </a:r>
            <a:r>
              <a:rPr lang="fr-CH" sz="2000" dirty="0" smtClean="0"/>
              <a:t>saints. Église = </a:t>
            </a:r>
            <a:r>
              <a:rPr lang="fr-CH" sz="2000" b="1" dirty="0" smtClean="0">
                <a:solidFill>
                  <a:srgbClr val="C00000"/>
                </a:solidFill>
              </a:rPr>
              <a:t>tous </a:t>
            </a:r>
            <a:r>
              <a:rPr lang="fr-CH" sz="2000" b="1" dirty="0">
                <a:solidFill>
                  <a:srgbClr val="C00000"/>
                </a:solidFill>
              </a:rPr>
              <a:t>appelés à la </a:t>
            </a:r>
            <a:r>
              <a:rPr lang="fr-CH" sz="2000" b="1" dirty="0" smtClean="0">
                <a:solidFill>
                  <a:srgbClr val="C00000"/>
                </a:solidFill>
              </a:rPr>
              <a:t>sainteté</a:t>
            </a:r>
            <a:r>
              <a:rPr lang="fr-CH" sz="2000" dirty="0" smtClean="0"/>
              <a:t>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Esprit Saint = notre vie spirituelle, </a:t>
            </a:r>
            <a:r>
              <a:rPr lang="fr-CH" sz="2000" b="1" dirty="0">
                <a:solidFill>
                  <a:srgbClr val="C00000"/>
                </a:solidFill>
              </a:rPr>
              <a:t>notre spiritualité</a:t>
            </a:r>
            <a:r>
              <a:rPr lang="fr-CH" sz="2000" dirty="0"/>
              <a:t>, notre </a:t>
            </a:r>
            <a:r>
              <a:rPr lang="fr-CH" sz="2000" dirty="0" smtClean="0"/>
              <a:t>intériorité. Descendre </a:t>
            </a:r>
            <a:r>
              <a:rPr lang="fr-CH" sz="2000" dirty="0"/>
              <a:t>en </a:t>
            </a:r>
            <a:r>
              <a:rPr lang="fr-CH" sz="2000" dirty="0" smtClean="0"/>
              <a:t>nous-mêmes.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b="1" dirty="0">
                <a:solidFill>
                  <a:srgbClr val="C00000"/>
                </a:solidFill>
              </a:rPr>
              <a:t>Prière à l’Esprit </a:t>
            </a:r>
            <a:r>
              <a:rPr lang="fr-CH" sz="2000" dirty="0" smtClean="0"/>
              <a:t>: </a:t>
            </a:r>
            <a:r>
              <a:rPr lang="fr-CH" sz="2000" i="1" dirty="0" smtClean="0"/>
              <a:t>«Viens </a:t>
            </a:r>
            <a:r>
              <a:rPr lang="fr-CH" sz="2000" i="1" dirty="0"/>
              <a:t>Esprit Saint, emplis le cœur de tes fidèles, allume en nous le feu de ton </a:t>
            </a:r>
            <a:r>
              <a:rPr lang="fr-CH" sz="2000" i="1" dirty="0" smtClean="0"/>
              <a:t>amour»</a:t>
            </a:r>
            <a:r>
              <a:rPr lang="fr-CH" sz="2000" dirty="0" smtClean="0"/>
              <a:t>.</a:t>
            </a:r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17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611560" y="12544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S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351600"/>
            <a:ext cx="6923112" cy="7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lvl="0"/>
            <a:r>
              <a:rPr lang="fr-CH" sz="2000" b="1" dirty="0">
                <a:solidFill>
                  <a:srgbClr val="C00000"/>
                </a:solidFill>
              </a:rPr>
              <a:t>comme Saint </a:t>
            </a:r>
            <a:r>
              <a:rPr lang="fr-CH" sz="2000" b="1" dirty="0" smtClean="0">
                <a:solidFill>
                  <a:srgbClr val="C00000"/>
                </a:solidFill>
              </a:rPr>
              <a:t>Esprit. Donné </a:t>
            </a:r>
            <a:r>
              <a:rPr lang="fr-CH" sz="2000" b="1" dirty="0">
                <a:solidFill>
                  <a:srgbClr val="C00000"/>
                </a:solidFill>
              </a:rPr>
              <a:t>au baptême, à la confirmation, à </a:t>
            </a:r>
            <a:r>
              <a:rPr lang="fr-CH" sz="2000" b="1" dirty="0" smtClean="0">
                <a:solidFill>
                  <a:srgbClr val="C00000"/>
                </a:solidFill>
              </a:rPr>
              <a:t>la cène.</a:t>
            </a:r>
            <a:endParaRPr lang="fr-CH" sz="20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www.praytellblog.com/wp-content/uploads/2015/07/dove-confi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92" y="2356229"/>
            <a:ext cx="3672208" cy="39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048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200" b="1" dirty="0" smtClean="0"/>
              <a:t>SAMEDI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18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462372" y="1386315"/>
            <a:ext cx="4181636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0000" lvl="0"/>
            <a:r>
              <a:rPr lang="fr-CH" sz="2000" b="1" dirty="0" smtClean="0"/>
              <a:t>Devenir saints, nous laisser sanctifier</a:t>
            </a:r>
            <a:endParaRPr lang="fr-CH" sz="2000" b="1" dirty="0"/>
          </a:p>
        </p:txBody>
      </p:sp>
      <p:sp>
        <p:nvSpPr>
          <p:cNvPr id="7" name="Forme libre 6"/>
          <p:cNvSpPr/>
          <p:nvPr/>
        </p:nvSpPr>
        <p:spPr>
          <a:xfrm>
            <a:off x="493484" y="3057422"/>
            <a:ext cx="4042792" cy="54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Rendez-vous dans les sacrements</a:t>
            </a:r>
          </a:p>
        </p:txBody>
      </p:sp>
      <p:sp>
        <p:nvSpPr>
          <p:cNvPr id="9" name="Forme libre 8"/>
          <p:cNvSpPr/>
          <p:nvPr/>
        </p:nvSpPr>
        <p:spPr>
          <a:xfrm>
            <a:off x="1715344" y="4999326"/>
            <a:ext cx="1920552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Don de sagesse</a:t>
            </a:r>
            <a:endParaRPr lang="fr-CH" sz="2000" b="1" kern="1200" dirty="0"/>
          </a:p>
        </p:txBody>
      </p:sp>
      <p:pic>
        <p:nvPicPr>
          <p:cNvPr id="15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4" y="4741060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rme libre 18"/>
          <p:cNvSpPr/>
          <p:nvPr/>
        </p:nvSpPr>
        <p:spPr>
          <a:xfrm>
            <a:off x="1715344" y="5688859"/>
            <a:ext cx="4866116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Saveur = ce qui donne du goût, comme le sel</a:t>
            </a:r>
            <a:endParaRPr lang="fr-CH" sz="2000" b="1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493484" y="2318276"/>
            <a:ext cx="3805226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Nous confier à notre ange gardien</a:t>
            </a:r>
            <a:endParaRPr lang="fr-CH" sz="2000" b="1" kern="1200" dirty="0"/>
          </a:p>
        </p:txBody>
      </p:sp>
      <p:pic>
        <p:nvPicPr>
          <p:cNvPr id="5122" name="Picture 2" descr="http://img.over-blog.com/251x300/3/01/61/13/dossier-n-3/C.F._autoportrait-a-l-ange-gardien--50x60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47" y="1386315"/>
            <a:ext cx="3388853" cy="40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7758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LE SMARTPHONE DU SEIGNEUR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19</a:t>
            </a:fld>
            <a:endParaRPr lang="fr-CH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1" y="1317766"/>
            <a:ext cx="1666528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Numéro </a:t>
            </a:r>
            <a:endParaRPr lang="fr-CH" sz="2000" dirty="0"/>
          </a:p>
        </p:txBody>
      </p:sp>
      <p:sp>
        <p:nvSpPr>
          <p:cNvPr id="7" name="Rectangle 6"/>
          <p:cNvSpPr/>
          <p:nvPr/>
        </p:nvSpPr>
        <p:spPr>
          <a:xfrm>
            <a:off x="3445891" y="1317766"/>
            <a:ext cx="3137731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079 / 876 </a:t>
            </a:r>
            <a:r>
              <a:rPr lang="fr-CH" sz="2800" b="1" smtClean="0">
                <a:solidFill>
                  <a:srgbClr val="C00000"/>
                </a:solidFill>
              </a:rPr>
              <a:t>54 32</a:t>
            </a:r>
            <a:endParaRPr lang="fr-CH" sz="2000" dirty="0"/>
          </a:p>
        </p:txBody>
      </p:sp>
      <p:sp>
        <p:nvSpPr>
          <p:cNvPr id="10" name="Rectangle 9"/>
          <p:cNvSpPr/>
          <p:nvPr/>
        </p:nvSpPr>
        <p:spPr>
          <a:xfrm>
            <a:off x="505056" y="2103069"/>
            <a:ext cx="2600727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Indicatif </a:t>
            </a:r>
            <a:endParaRPr lang="fr-CH" sz="2000" dirty="0"/>
          </a:p>
        </p:txBody>
      </p:sp>
      <p:sp>
        <p:nvSpPr>
          <p:cNvPr id="11" name="Rectangle 10"/>
          <p:cNvSpPr/>
          <p:nvPr/>
        </p:nvSpPr>
        <p:spPr>
          <a:xfrm>
            <a:off x="3438843" y="2104715"/>
            <a:ext cx="306358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Père – </a:t>
            </a:r>
            <a:r>
              <a:rPr lang="fr-CH" sz="2800" b="1" smtClean="0">
                <a:solidFill>
                  <a:srgbClr val="C00000"/>
                </a:solidFill>
              </a:rPr>
              <a:t>Fils – Esprit </a:t>
            </a:r>
            <a:endParaRPr lang="fr-CH" sz="20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4765358"/>
            <a:ext cx="2648584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Ouvert 7 jours sur 7</a:t>
            </a:r>
            <a:endParaRPr lang="fr-CH" sz="1600" dirty="0"/>
          </a:p>
        </p:txBody>
      </p:sp>
      <p:sp>
        <p:nvSpPr>
          <p:cNvPr id="15" name="Rectangle 14"/>
          <p:cNvSpPr/>
          <p:nvPr/>
        </p:nvSpPr>
        <p:spPr>
          <a:xfrm>
            <a:off x="505057" y="2903522"/>
            <a:ext cx="1906704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7 chiffres </a:t>
            </a:r>
            <a:endParaRPr lang="fr-CH" sz="2000" dirty="0"/>
          </a:p>
        </p:txBody>
      </p:sp>
      <p:sp>
        <p:nvSpPr>
          <p:cNvPr id="16" name="Forme libre 15"/>
          <p:cNvSpPr/>
          <p:nvPr/>
        </p:nvSpPr>
        <p:spPr>
          <a:xfrm>
            <a:off x="3445891" y="2935548"/>
            <a:ext cx="1270125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1</a:t>
            </a:r>
            <a:r>
              <a:rPr lang="fr-CH" sz="2000" b="1" kern="1200" dirty="0" smtClean="0"/>
              <a:t> Bonjour</a:t>
            </a:r>
            <a:endParaRPr lang="fr-CH" sz="2000" b="1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4922313" y="2957704"/>
            <a:ext cx="1341905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2</a:t>
            </a:r>
            <a:r>
              <a:rPr lang="fr-CH" sz="2000" b="1" kern="1200" dirty="0" smtClean="0"/>
              <a:t> </a:t>
            </a:r>
            <a:r>
              <a:rPr lang="fr-CH" sz="2000" b="1" kern="1200" dirty="0" err="1" smtClean="0"/>
              <a:t>Alleluia</a:t>
            </a:r>
            <a:r>
              <a:rPr lang="fr-CH" sz="2000" b="1" kern="1200" dirty="0" smtClean="0"/>
              <a:t> </a:t>
            </a:r>
            <a:endParaRPr lang="fr-CH" sz="2000" b="1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6456641" y="2942173"/>
            <a:ext cx="1018868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3</a:t>
            </a:r>
            <a:r>
              <a:rPr lang="fr-CH" sz="2000" b="1" kern="1200" dirty="0" smtClean="0"/>
              <a:t> Merci</a:t>
            </a:r>
            <a:endParaRPr lang="fr-CH" sz="2000" b="1" kern="1200" dirty="0"/>
          </a:p>
        </p:txBody>
      </p:sp>
      <p:sp>
        <p:nvSpPr>
          <p:cNvPr id="19" name="Forme libre 18"/>
          <p:cNvSpPr/>
          <p:nvPr/>
        </p:nvSpPr>
        <p:spPr>
          <a:xfrm>
            <a:off x="3445891" y="3544790"/>
            <a:ext cx="1275910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4</a:t>
            </a:r>
            <a:r>
              <a:rPr lang="fr-CH" sz="2000" b="1" kern="1200" dirty="0" smtClean="0"/>
              <a:t> Parle</a:t>
            </a:r>
            <a:endParaRPr lang="fr-CH" sz="2000" b="1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4922313" y="3538220"/>
            <a:ext cx="1198762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5</a:t>
            </a:r>
            <a:r>
              <a:rPr lang="fr-CH" sz="2000" b="1" kern="1200" dirty="0" smtClean="0"/>
              <a:t> Pardon</a:t>
            </a:r>
            <a:endParaRPr lang="fr-CH" sz="2000" b="1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6472721" y="3538220"/>
            <a:ext cx="1529368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6</a:t>
            </a:r>
            <a:r>
              <a:rPr lang="fr-CH" sz="2000" b="1" kern="1200" dirty="0" smtClean="0"/>
              <a:t> S’il te plaît</a:t>
            </a:r>
            <a:endParaRPr lang="fr-CH" sz="2000" b="1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3440107" y="4162124"/>
            <a:ext cx="1275909" cy="36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800" b="1" kern="1200" dirty="0" smtClean="0">
                <a:solidFill>
                  <a:srgbClr val="C00000"/>
                </a:solidFill>
              </a:rPr>
              <a:t>7</a:t>
            </a:r>
            <a:r>
              <a:rPr lang="fr-CH" sz="2000" b="1" kern="1200" dirty="0" smtClean="0"/>
              <a:t> Amen</a:t>
            </a:r>
            <a:endParaRPr lang="fr-CH" sz="2000" b="1" kern="1200" dirty="0"/>
          </a:p>
        </p:txBody>
      </p:sp>
      <p:sp>
        <p:nvSpPr>
          <p:cNvPr id="23" name="Rectangle 22"/>
          <p:cNvSpPr/>
          <p:nvPr/>
        </p:nvSpPr>
        <p:spPr>
          <a:xfrm>
            <a:off x="3425675" y="4771366"/>
            <a:ext cx="1938413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Jamais occupé</a:t>
            </a:r>
            <a:endParaRPr lang="fr-CH" sz="1600" dirty="0"/>
          </a:p>
        </p:txBody>
      </p:sp>
      <p:sp>
        <p:nvSpPr>
          <p:cNvPr id="24" name="Rectangle 23"/>
          <p:cNvSpPr/>
          <p:nvPr/>
        </p:nvSpPr>
        <p:spPr>
          <a:xfrm>
            <a:off x="457199" y="5394407"/>
            <a:ext cx="5266929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Un milliard de conversations en même temps</a:t>
            </a:r>
            <a:endParaRPr lang="fr-CH" sz="1600" dirty="0"/>
          </a:p>
        </p:txBody>
      </p:sp>
      <p:sp>
        <p:nvSpPr>
          <p:cNvPr id="25" name="Rectangle 24"/>
          <p:cNvSpPr/>
          <p:nvPr/>
        </p:nvSpPr>
        <p:spPr>
          <a:xfrm>
            <a:off x="457198" y="5946163"/>
            <a:ext cx="5663877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Lui envoyer des SMS = Saints Messages Spirituels</a:t>
            </a:r>
            <a:endParaRPr lang="fr-CH" sz="1600" dirty="0"/>
          </a:p>
        </p:txBody>
      </p:sp>
      <p:pic>
        <p:nvPicPr>
          <p:cNvPr id="6146" name="Picture 2" descr="http://elnacional.com.do/wp-content/uploads/2014/03/22_Que-Pasa_21_3okkp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18" y="4400001"/>
            <a:ext cx="2582528" cy="19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9663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MA VIE DANS L’ESPRIT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2</a:t>
            </a:fld>
            <a:endParaRPr lang="fr-CH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412776"/>
            <a:ext cx="2962672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/>
            <a:r>
              <a:rPr lang="fr-CH" sz="2000" b="1" dirty="0" smtClean="0">
                <a:solidFill>
                  <a:srgbClr val="C00000"/>
                </a:solidFill>
              </a:rPr>
              <a:t>«Avec TOI Seigneur !»</a:t>
            </a:r>
            <a:endParaRPr lang="fr-CH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412776"/>
            <a:ext cx="3816424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/>
            <a:r>
              <a:rPr lang="fr-CH" sz="2000" b="1" dirty="0" smtClean="0"/>
              <a:t>Dieu </a:t>
            </a:r>
            <a:r>
              <a:rPr lang="fr-CH" sz="2000" b="1" dirty="0" smtClean="0">
                <a:solidFill>
                  <a:srgbClr val="C00000"/>
                </a:solidFill>
              </a:rPr>
              <a:t>AVEC</a:t>
            </a:r>
            <a:r>
              <a:rPr lang="fr-CH" sz="2000" b="1" dirty="0" smtClean="0"/>
              <a:t> nous = </a:t>
            </a:r>
            <a:r>
              <a:rPr lang="fr-CH" sz="2000" b="1" dirty="0" err="1" smtClean="0"/>
              <a:t>Emmanu-el</a:t>
            </a:r>
            <a:endParaRPr lang="fr-CH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42288" y="1912928"/>
            <a:ext cx="2880320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/>
            <a:r>
              <a:rPr lang="fr-CH" sz="2000" b="1" dirty="0" smtClean="0"/>
              <a:t>Depuis notre baptême</a:t>
            </a:r>
            <a:endParaRPr lang="fr-CH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76763" y="2503115"/>
            <a:ext cx="3879213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/>
              <a:t>Jésus le Christ nous demande : «Pour </a:t>
            </a:r>
            <a:r>
              <a:rPr lang="fr-CH" sz="2000" b="1" dirty="0">
                <a:solidFill>
                  <a:srgbClr val="C00000"/>
                </a:solidFill>
              </a:rPr>
              <a:t>TOI</a:t>
            </a:r>
            <a:r>
              <a:rPr lang="fr-CH" sz="2000" b="1" dirty="0"/>
              <a:t>, qui suis-je ?»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6762" y="2509877"/>
            <a:ext cx="3247605" cy="11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/>
              <a:t>Un </a:t>
            </a:r>
            <a:r>
              <a:rPr lang="fr-CH" sz="2000" b="1" dirty="0" err="1">
                <a:solidFill>
                  <a:srgbClr val="C00000"/>
                </a:solidFill>
              </a:rPr>
              <a:t>com-pagnon</a:t>
            </a:r>
            <a:r>
              <a:rPr lang="fr-CH" sz="2000" b="1" dirty="0"/>
              <a:t> </a:t>
            </a:r>
            <a:endParaRPr lang="fr-CH" sz="2000" b="1" dirty="0" smtClean="0"/>
          </a:p>
          <a:p>
            <a:pPr marL="180000" lvl="0"/>
            <a:r>
              <a:rPr lang="fr-CH" sz="2000" b="1" dirty="0" smtClean="0"/>
              <a:t>(</a:t>
            </a:r>
            <a:r>
              <a:rPr lang="fr-CH" sz="2000" b="1" i="1" dirty="0"/>
              <a:t>cum-</a:t>
            </a:r>
            <a:r>
              <a:rPr lang="fr-CH" sz="2000" b="1" i="1" dirty="0" err="1"/>
              <a:t>panis</a:t>
            </a:r>
            <a:r>
              <a:rPr lang="fr-CH" sz="2000" b="1" dirty="0"/>
              <a:t>) = un «</a:t>
            </a:r>
            <a:r>
              <a:rPr lang="fr-CH" sz="2000" b="1" dirty="0" err="1"/>
              <a:t>co-pain</a:t>
            </a:r>
            <a:r>
              <a:rPr lang="fr-CH" sz="2000" b="1" dirty="0"/>
              <a:t>» = celui qui partage le pain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7705" y="3907425"/>
            <a:ext cx="6779096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/>
              <a:t>D’accord d’en faire votre </a:t>
            </a:r>
            <a:r>
              <a:rPr lang="fr-CH" sz="2000" b="1" dirty="0">
                <a:solidFill>
                  <a:srgbClr val="C00000"/>
                </a:solidFill>
              </a:rPr>
              <a:t>ami </a:t>
            </a:r>
            <a:r>
              <a:rPr lang="fr-CH" sz="2000" b="1" dirty="0"/>
              <a:t>? Votre compagnon de route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4611794"/>
            <a:ext cx="6131024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/>
              <a:t>D’accord de vous ouvrir à </a:t>
            </a:r>
            <a:r>
              <a:rPr lang="fr-CH" sz="2000" b="1" dirty="0">
                <a:solidFill>
                  <a:srgbClr val="C00000"/>
                </a:solidFill>
              </a:rPr>
              <a:t>sa présence </a:t>
            </a:r>
            <a:r>
              <a:rPr lang="fr-CH" sz="2000" b="1" dirty="0"/>
              <a:t>? À son Esprit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8178" y="5586163"/>
            <a:ext cx="7767645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/>
              <a:t>Pour dire avec saint </a:t>
            </a:r>
            <a:r>
              <a:rPr lang="fr-CH" sz="2000" b="1" dirty="0" smtClean="0"/>
              <a:t>Thomas l’Apôtre </a:t>
            </a:r>
            <a:r>
              <a:rPr lang="fr-CH" sz="2000" b="1" dirty="0"/>
              <a:t>:  </a:t>
            </a:r>
            <a:r>
              <a:rPr lang="fr-CH" sz="2000" b="1" dirty="0">
                <a:solidFill>
                  <a:srgbClr val="C00000"/>
                </a:solidFill>
              </a:rPr>
              <a:t>«Mon Seigneur et mon Dieu»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4223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H" sz="2800" b="1" dirty="0" smtClean="0"/>
              <a:t>«JOUR APRÈS JOUR ! TU ES LÀ, AU CŒUR DE NOS VIES»</a:t>
            </a:r>
            <a:endParaRPr lang="fr-CH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3</a:t>
            </a:fld>
            <a:endParaRPr lang="fr-CH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375077"/>
            <a:ext cx="7903264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AVEC TOI, C’EST TOUJOURS LE « MOMENT FAVORABLE » , DANS LA VIE !</a:t>
            </a:r>
            <a:endParaRPr lang="fr-CH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105" y="2217011"/>
            <a:ext cx="2600727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7</a:t>
            </a:r>
            <a:r>
              <a:rPr lang="fr-CH" sz="2000" b="1" dirty="0" smtClean="0"/>
              <a:t> jours : la plénitude</a:t>
            </a:r>
            <a:endParaRPr lang="fr-CH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34469" y="2216569"/>
            <a:ext cx="1378497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3</a:t>
            </a:r>
            <a:r>
              <a:rPr lang="fr-CH" sz="2000" b="1" dirty="0" smtClean="0"/>
              <a:t> = Dieu </a:t>
            </a:r>
            <a:endParaRPr lang="fr-CH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23774" y="2210806"/>
            <a:ext cx="1738537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4</a:t>
            </a:r>
            <a:r>
              <a:rPr lang="fr-CH" sz="2000" b="1" dirty="0" smtClean="0"/>
              <a:t> = l’homme</a:t>
            </a:r>
            <a:endParaRPr lang="fr-CH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830524" y="5262719"/>
            <a:ext cx="5482952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À VOUS DE CHOISIR ! ENSEMBLE, ENTRE ÉGLISES </a:t>
            </a:r>
            <a:endParaRPr lang="fr-CH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938" y="3187217"/>
            <a:ext cx="2600727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7</a:t>
            </a:r>
            <a:r>
              <a:rPr lang="fr-CH" sz="2000" b="1" dirty="0" smtClean="0"/>
              <a:t> rendez-vous</a:t>
            </a:r>
            <a:endParaRPr lang="fr-CH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350266" y="3191709"/>
            <a:ext cx="1656184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7</a:t>
            </a:r>
            <a:r>
              <a:rPr lang="fr-CH" sz="2000" b="1" dirty="0" smtClean="0"/>
              <a:t> questions</a:t>
            </a:r>
            <a:endParaRPr lang="fr-CH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68448" y="4164357"/>
            <a:ext cx="8280016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800" b="1" dirty="0" smtClean="0">
                <a:solidFill>
                  <a:srgbClr val="C00000"/>
                </a:solidFill>
              </a:rPr>
              <a:t>7</a:t>
            </a:r>
            <a:r>
              <a:rPr lang="fr-CH" sz="2000" b="1" dirty="0" smtClean="0"/>
              <a:t> dons de l’Esprit pour accueillir la grâce du baptême et de sa confirmation</a:t>
            </a:r>
            <a:endParaRPr lang="fr-CH" sz="2000" b="1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73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1</a:t>
            </a:r>
            <a:r>
              <a:rPr lang="fr-CH" sz="3600" b="1" baseline="30000" dirty="0" smtClean="0"/>
              <a:t>ER</a:t>
            </a:r>
            <a:r>
              <a:rPr lang="fr-CH" sz="3600" b="1" dirty="0" smtClean="0"/>
              <a:t> JOUR : DIMANCHE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endParaRPr lang="fr-CH" sz="28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H" sz="28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CH" sz="2000" dirty="0" smtClean="0"/>
              <a:t> </a:t>
            </a:r>
          </a:p>
          <a:p>
            <a:pPr algn="just">
              <a:spcBef>
                <a:spcPts val="0"/>
              </a:spcBef>
            </a:pPr>
            <a:r>
              <a:rPr lang="fr-CH" sz="2800" b="1" dirty="0" smtClean="0">
                <a:solidFill>
                  <a:srgbClr val="C00000"/>
                </a:solidFill>
              </a:rPr>
              <a:t>Premier jour </a:t>
            </a:r>
            <a:r>
              <a:rPr lang="fr-CH" sz="2000" dirty="0" smtClean="0"/>
              <a:t>de la semaine ? Le dimanche, pas le lundi.</a:t>
            </a:r>
          </a:p>
          <a:p>
            <a:pPr lvl="1" algn="just">
              <a:spcBef>
                <a:spcPts val="1200"/>
              </a:spcBef>
            </a:pPr>
            <a:r>
              <a:rPr lang="fr-CH" sz="2000" dirty="0" smtClean="0"/>
              <a:t>On ne devrait pas dire «week-end» = fin de la semaine,</a:t>
            </a:r>
          </a:p>
          <a:p>
            <a:pPr lvl="1" algn="just">
              <a:spcBef>
                <a:spcPts val="1200"/>
              </a:spcBef>
            </a:pPr>
            <a:r>
              <a:rPr lang="fr-CH" sz="2000" dirty="0" smtClean="0"/>
              <a:t>mais «</a:t>
            </a:r>
            <a:r>
              <a:rPr lang="fr-CH" sz="2000" dirty="0" err="1" smtClean="0"/>
              <a:t>week-beginning</a:t>
            </a:r>
            <a:r>
              <a:rPr lang="fr-CH" sz="2000" dirty="0" smtClean="0"/>
              <a:t>» = début de la semaine.</a:t>
            </a:r>
          </a:p>
          <a:p>
            <a:pPr algn="just">
              <a:spcBef>
                <a:spcPts val="2400"/>
              </a:spcBef>
            </a:pPr>
            <a:r>
              <a:rPr lang="fr-CH" sz="2800" b="1" dirty="0" smtClean="0">
                <a:solidFill>
                  <a:srgbClr val="C00000"/>
                </a:solidFill>
              </a:rPr>
              <a:t>Dimanche </a:t>
            </a:r>
          </a:p>
          <a:p>
            <a:pPr lvl="1" algn="just">
              <a:spcBef>
                <a:spcPts val="1200"/>
              </a:spcBef>
            </a:pPr>
            <a:r>
              <a:rPr lang="fr-CH" sz="2000" dirty="0" smtClean="0"/>
              <a:t>Jour du Seigneur. «Dominique» (de </a:t>
            </a:r>
            <a:r>
              <a:rPr lang="fr-CH" sz="2000" i="1" dirty="0" smtClean="0"/>
              <a:t>Dominus</a:t>
            </a:r>
            <a:r>
              <a:rPr lang="fr-CH" sz="2000" dirty="0" smtClean="0"/>
              <a:t>, le Seigneur) : Nous fier à lui.</a:t>
            </a:r>
          </a:p>
          <a:p>
            <a:pPr lvl="1" algn="just">
              <a:spcBef>
                <a:spcPts val="1200"/>
              </a:spcBef>
            </a:pPr>
            <a:r>
              <a:rPr lang="fr-CH" sz="2000" dirty="0" smtClean="0"/>
              <a:t>Jour de repos, comme Dieu s’est reposé au terme de la création.</a:t>
            </a:r>
          </a:p>
          <a:p>
            <a:pPr lvl="1" algn="just">
              <a:spcBef>
                <a:spcPts val="1200"/>
              </a:spcBef>
            </a:pPr>
            <a:r>
              <a:rPr lang="fr-CH" sz="2000" dirty="0" smtClean="0"/>
              <a:t>Jour pour être libre, comme Dieu a libéré Israël d’Égypte.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4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683568" y="126876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D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455960"/>
            <a:ext cx="18002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comme Dieu </a:t>
            </a:r>
            <a:endParaRPr lang="fr-CH" sz="20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9770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DIMANCHE 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5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554758" y="1258521"/>
            <a:ext cx="2324319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Reprendre souffle</a:t>
            </a:r>
          </a:p>
        </p:txBody>
      </p:sp>
      <p:sp>
        <p:nvSpPr>
          <p:cNvPr id="6" name="Forme libre 5"/>
          <p:cNvSpPr/>
          <p:nvPr/>
        </p:nvSpPr>
        <p:spPr>
          <a:xfrm>
            <a:off x="3275856" y="1287161"/>
            <a:ext cx="5410944" cy="72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Dieu inscrit en nous par notre respiration</a:t>
            </a:r>
          </a:p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Nous arrêter pour respirer</a:t>
            </a:r>
            <a:endParaRPr lang="fr-CH" sz="2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554758" y="2256001"/>
            <a:ext cx="2556754" cy="72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Dieu est à l’œuvre en chacun de nous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3275856" y="2256001"/>
            <a:ext cx="5047363" cy="72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Nous sommes tous «capables» de Dieu, appelés à partager la nature divine</a:t>
            </a:r>
            <a:endParaRPr lang="fr-CH" sz="2000" b="1" kern="1200" dirty="0"/>
          </a:p>
        </p:txBody>
      </p:sp>
      <p:sp>
        <p:nvSpPr>
          <p:cNvPr id="9" name="Forme libre 8"/>
          <p:cNvSpPr/>
          <p:nvPr/>
        </p:nvSpPr>
        <p:spPr>
          <a:xfrm>
            <a:off x="582092" y="3250123"/>
            <a:ext cx="2324319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Jour du partage</a:t>
            </a:r>
            <a:endParaRPr lang="fr-CH" sz="2000" b="1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3275856" y="3210673"/>
            <a:ext cx="3515793" cy="540000"/>
          </a:xfrm>
          <a:custGeom>
            <a:avLst/>
            <a:gdLst>
              <a:gd name="connsiteX0" fmla="*/ 0 w 3515793"/>
              <a:gd name="connsiteY0" fmla="*/ 0 h 708634"/>
              <a:gd name="connsiteX1" fmla="*/ 3515793 w 3515793"/>
              <a:gd name="connsiteY1" fmla="*/ 0 h 708634"/>
              <a:gd name="connsiteX2" fmla="*/ 3515793 w 3515793"/>
              <a:gd name="connsiteY2" fmla="*/ 708634 h 708634"/>
              <a:gd name="connsiteX3" fmla="*/ 0 w 3515793"/>
              <a:gd name="connsiteY3" fmla="*/ 708634 h 708634"/>
              <a:gd name="connsiteX4" fmla="*/ 0 w 3515793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793" h="708634">
                <a:moveTo>
                  <a:pt x="0" y="0"/>
                </a:moveTo>
                <a:lnTo>
                  <a:pt x="3515793" y="0"/>
                </a:lnTo>
                <a:lnTo>
                  <a:pt x="3515793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Du temps avec les autres</a:t>
            </a:r>
            <a:endParaRPr lang="fr-CH" sz="2000" b="1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554757" y="4064245"/>
            <a:ext cx="2324319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Jour du Ressuscité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3275856" y="4047323"/>
            <a:ext cx="2324319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Du temps pour Dieu</a:t>
            </a:r>
            <a:endParaRPr lang="fr-CH" sz="2000" b="1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582093" y="4878367"/>
            <a:ext cx="7741126" cy="1260000"/>
          </a:xfrm>
          <a:custGeom>
            <a:avLst/>
            <a:gdLst>
              <a:gd name="connsiteX0" fmla="*/ 0 w 3636011"/>
              <a:gd name="connsiteY0" fmla="*/ 0 h 1715933"/>
              <a:gd name="connsiteX1" fmla="*/ 3636011 w 3636011"/>
              <a:gd name="connsiteY1" fmla="*/ 0 h 1715933"/>
              <a:gd name="connsiteX2" fmla="*/ 3636011 w 3636011"/>
              <a:gd name="connsiteY2" fmla="*/ 1715933 h 1715933"/>
              <a:gd name="connsiteX3" fmla="*/ 0 w 3636011"/>
              <a:gd name="connsiteY3" fmla="*/ 1715933 h 1715933"/>
              <a:gd name="connsiteX4" fmla="*/ 0 w 3636011"/>
              <a:gd name="connsiteY4" fmla="*/ 0 h 171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011" h="1715933">
                <a:moveTo>
                  <a:pt x="0" y="0"/>
                </a:moveTo>
                <a:lnTo>
                  <a:pt x="3636011" y="0"/>
                </a:lnTo>
                <a:lnTo>
                  <a:pt x="3636011" y="1715933"/>
                </a:lnTo>
                <a:lnTo>
                  <a:pt x="0" y="17159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>
                <a:solidFill>
                  <a:srgbClr val="C00000"/>
                </a:solidFill>
              </a:rPr>
              <a:t>LE CULTE - LA MESSE ? </a:t>
            </a:r>
          </a:p>
          <a:p>
            <a:pPr marL="108000" lvl="0" algn="l" defTabSz="889000"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Pas de risque d’accident !</a:t>
            </a:r>
          </a:p>
          <a:p>
            <a:pPr marL="108000" lvl="0" algn="l" defTabSz="889000"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Nous nourrissons 21 fois par semaine notre corps. </a:t>
            </a:r>
          </a:p>
          <a:p>
            <a:pPr marL="108000" lvl="0" algn="l" defTabSz="889000"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Pourquoi pas une fois l’âme ?</a:t>
            </a:r>
            <a:endParaRPr lang="fr-CH" sz="2000" b="1" kern="1200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563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H" sz="3600" b="1" dirty="0" smtClean="0"/>
              <a:t>QU’EST-CE QUE JE FAIS DE MES DIMANCHES ?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6</a:t>
            </a:fld>
            <a:endParaRPr lang="fr-CH" sz="2000" b="1" dirty="0"/>
          </a:p>
        </p:txBody>
      </p:sp>
      <p:sp>
        <p:nvSpPr>
          <p:cNvPr id="6" name="Forme libre 5"/>
          <p:cNvSpPr/>
          <p:nvPr/>
        </p:nvSpPr>
        <p:spPr>
          <a:xfrm>
            <a:off x="4139951" y="1708742"/>
            <a:ext cx="1296145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450900" lvl="0" indent="-34290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b="1" kern="1200" dirty="0" smtClean="0"/>
              <a:t>en soi </a:t>
            </a:r>
          </a:p>
        </p:txBody>
      </p:sp>
      <p:sp>
        <p:nvSpPr>
          <p:cNvPr id="7" name="Forme libre 6"/>
          <p:cNvSpPr/>
          <p:nvPr/>
        </p:nvSpPr>
        <p:spPr>
          <a:xfrm>
            <a:off x="466982" y="1390555"/>
            <a:ext cx="2556754" cy="54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>
                <a:solidFill>
                  <a:srgbClr val="C00000"/>
                </a:solidFill>
              </a:rPr>
              <a:t>RENDEZ-VOUS </a:t>
            </a:r>
          </a:p>
        </p:txBody>
      </p:sp>
      <p:sp>
        <p:nvSpPr>
          <p:cNvPr id="9" name="Forme libre 8"/>
          <p:cNvSpPr/>
          <p:nvPr/>
        </p:nvSpPr>
        <p:spPr>
          <a:xfrm>
            <a:off x="1861576" y="4563671"/>
            <a:ext cx="2926448" cy="54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>
                <a:solidFill>
                  <a:schemeClr val="tx1"/>
                </a:solidFill>
              </a:rPr>
              <a:t>Premier  don de l’Esprit</a:t>
            </a:r>
            <a:endParaRPr lang="fr-CH" sz="2000" b="1" kern="1200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886810" y="5366388"/>
            <a:ext cx="6795414" cy="667037"/>
          </a:xfrm>
          <a:custGeom>
            <a:avLst/>
            <a:gdLst>
              <a:gd name="connsiteX0" fmla="*/ 0 w 3515793"/>
              <a:gd name="connsiteY0" fmla="*/ 0 h 708634"/>
              <a:gd name="connsiteX1" fmla="*/ 3515793 w 3515793"/>
              <a:gd name="connsiteY1" fmla="*/ 0 h 708634"/>
              <a:gd name="connsiteX2" fmla="*/ 3515793 w 3515793"/>
              <a:gd name="connsiteY2" fmla="*/ 708634 h 708634"/>
              <a:gd name="connsiteX3" fmla="*/ 0 w 3515793"/>
              <a:gd name="connsiteY3" fmla="*/ 708634 h 708634"/>
              <a:gd name="connsiteX4" fmla="*/ 0 w 3515793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793" h="708634">
                <a:moveTo>
                  <a:pt x="0" y="0"/>
                </a:moveTo>
                <a:lnTo>
                  <a:pt x="3515793" y="0"/>
                </a:lnTo>
                <a:lnTo>
                  <a:pt x="3515793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>
                <a:solidFill>
                  <a:schemeClr val="tx1"/>
                </a:solidFill>
              </a:rPr>
              <a:t>L’affection filiale </a:t>
            </a:r>
            <a:r>
              <a:rPr lang="fr-CH" sz="2000" b="1" kern="1200" dirty="0" smtClean="0"/>
              <a:t>= aimer Dieu comme un Père – Abba : source de bonheur durable</a:t>
            </a:r>
            <a:endParaRPr lang="fr-CH" sz="2000" b="1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7021327" y="1689175"/>
            <a:ext cx="1660897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450900" lvl="0" indent="-34290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b="1" kern="1200" dirty="0" smtClean="0"/>
              <a:t>en famille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4139951" y="2597575"/>
            <a:ext cx="3384377" cy="72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450900" lvl="0" indent="-34290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b="1" kern="1200" dirty="0" smtClean="0"/>
              <a:t>avec les copains – copines (= partagent le pain)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4211960" y="3846408"/>
            <a:ext cx="1435924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450900" lvl="0" indent="-34290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b="1" kern="1200" dirty="0" smtClean="0"/>
              <a:t>en Dieu  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6300192" y="3804003"/>
            <a:ext cx="2382032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450900" lvl="0" indent="-34290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b="1" kern="1200" dirty="0" smtClean="0"/>
              <a:t>En communauté</a:t>
            </a:r>
          </a:p>
        </p:txBody>
      </p:sp>
      <p:pic>
        <p:nvPicPr>
          <p:cNvPr id="2052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9" y="4566481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.cdn.v5.futura-sciences.com/builds/images/rte/RTEmagicC_smartphone_01_txdam66397_9dd4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8" y="2091484"/>
            <a:ext cx="3329345" cy="22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371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2</a:t>
            </a:r>
            <a:r>
              <a:rPr lang="fr-CH" sz="3600" b="1" baseline="30000" dirty="0" smtClean="0"/>
              <a:t>e</a:t>
            </a:r>
            <a:r>
              <a:rPr lang="fr-CH" sz="3600" b="1" dirty="0" smtClean="0"/>
              <a:t> JOUR : LUNDI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4176464" cy="485740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fr-CH" sz="28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H" sz="28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CH" sz="2000" dirty="0" smtClean="0"/>
              <a:t> </a:t>
            </a:r>
            <a:endParaRPr lang="fr-CH" sz="28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2400"/>
              </a:spcBef>
            </a:pPr>
            <a:r>
              <a:rPr lang="fr-CH" sz="2000" dirty="0" smtClean="0"/>
              <a:t>«Change ton regard et le monde changera».</a:t>
            </a:r>
          </a:p>
          <a:p>
            <a:pPr algn="just">
              <a:spcBef>
                <a:spcPts val="2400"/>
              </a:spcBef>
            </a:pPr>
            <a:r>
              <a:rPr lang="fr-CH" sz="2000" dirty="0" smtClean="0"/>
              <a:t>Voir la primevère pousser à travers le béton.</a:t>
            </a:r>
          </a:p>
          <a:p>
            <a:pPr algn="just">
              <a:spcBef>
                <a:spcPts val="2400"/>
              </a:spcBef>
            </a:pPr>
            <a:r>
              <a:rPr lang="fr-CH" sz="2000" dirty="0" smtClean="0"/>
              <a:t>Signes d’espérance là où nous ne nous y attendions pas.</a:t>
            </a:r>
          </a:p>
          <a:p>
            <a:pPr algn="just">
              <a:spcBef>
                <a:spcPts val="2400"/>
              </a:spcBef>
            </a:pPr>
            <a:r>
              <a:rPr lang="fr-CH" sz="2000" dirty="0" smtClean="0"/>
              <a:t>Nous ouvrir aux surprises de l’Esprit.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7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683568" y="14416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L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700808"/>
            <a:ext cx="2088231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/>
            <a:r>
              <a:rPr lang="fr-CH" sz="2000" b="1" dirty="0" smtClean="0">
                <a:solidFill>
                  <a:srgbClr val="C00000"/>
                </a:solidFill>
              </a:rPr>
              <a:t>comme lunettes </a:t>
            </a:r>
            <a:endParaRPr lang="fr-CH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12" descr="http://dailygeekshow.com/wp-content/uploads/2014/09/pissenl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32" y="1555455"/>
            <a:ext cx="2880000" cy="19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iafragm.net/spip/IMG/jpg/tunnel_danube_hasselm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00" y="4077072"/>
            <a:ext cx="2880000" cy="1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45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200" b="1" dirty="0" smtClean="0"/>
              <a:t>LUNDI </a:t>
            </a:r>
            <a:endParaRPr lang="fr-CH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8</a:t>
            </a:fld>
            <a:endParaRPr lang="fr-CH" sz="2000" b="1" dirty="0"/>
          </a:p>
        </p:txBody>
      </p:sp>
      <p:sp>
        <p:nvSpPr>
          <p:cNvPr id="5" name="Forme libre 4"/>
          <p:cNvSpPr/>
          <p:nvPr/>
        </p:nvSpPr>
        <p:spPr>
          <a:xfrm>
            <a:off x="2507587" y="1497105"/>
            <a:ext cx="3969908" cy="72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80000" lvl="0"/>
            <a:r>
              <a:rPr lang="fr-CH" sz="2000" b="1" dirty="0"/>
              <a:t>Des clins d’yeux (= Dieu) tout près de nous, pas au bout du </a:t>
            </a:r>
            <a:r>
              <a:rPr lang="fr-CH" sz="2000" b="1" dirty="0" smtClean="0"/>
              <a:t>monde</a:t>
            </a:r>
            <a:endParaRPr lang="fr-CH" sz="2000" b="1" dirty="0"/>
          </a:p>
        </p:txBody>
      </p:sp>
      <p:sp>
        <p:nvSpPr>
          <p:cNvPr id="6" name="Forme libre 5"/>
          <p:cNvSpPr/>
          <p:nvPr/>
        </p:nvSpPr>
        <p:spPr>
          <a:xfrm>
            <a:off x="2507587" y="2579312"/>
            <a:ext cx="5376781" cy="360000"/>
          </a:xfrm>
          <a:custGeom>
            <a:avLst/>
            <a:gdLst>
              <a:gd name="connsiteX0" fmla="*/ 0 w 3852006"/>
              <a:gd name="connsiteY0" fmla="*/ 0 h 857448"/>
              <a:gd name="connsiteX1" fmla="*/ 3852006 w 3852006"/>
              <a:gd name="connsiteY1" fmla="*/ 0 h 857448"/>
              <a:gd name="connsiteX2" fmla="*/ 3852006 w 3852006"/>
              <a:gd name="connsiteY2" fmla="*/ 857448 h 857448"/>
              <a:gd name="connsiteX3" fmla="*/ 0 w 3852006"/>
              <a:gd name="connsiteY3" fmla="*/ 857448 h 857448"/>
              <a:gd name="connsiteX4" fmla="*/ 0 w 3852006"/>
              <a:gd name="connsiteY4" fmla="*/ 0 h 8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006" h="857448">
                <a:moveTo>
                  <a:pt x="0" y="0"/>
                </a:moveTo>
                <a:lnTo>
                  <a:pt x="3852006" y="0"/>
                </a:lnTo>
                <a:lnTo>
                  <a:pt x="3852006" y="857448"/>
                </a:lnTo>
                <a:lnTo>
                  <a:pt x="0" y="857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Quels signes le Christ m’</a:t>
            </a:r>
            <a:r>
              <a:rPr lang="fr-CH" sz="2000" b="1" kern="1200" dirty="0" err="1" smtClean="0"/>
              <a:t>a-t-il</a:t>
            </a:r>
            <a:r>
              <a:rPr lang="fr-CH" sz="2000" b="1" kern="1200" dirty="0" smtClean="0"/>
              <a:t> faits aujourd’hui ?</a:t>
            </a:r>
            <a:endParaRPr lang="fr-CH" sz="20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54824" y="3595021"/>
            <a:ext cx="2556754" cy="720000"/>
          </a:xfrm>
          <a:custGeom>
            <a:avLst/>
            <a:gdLst>
              <a:gd name="connsiteX0" fmla="*/ 0 w 2556754"/>
              <a:gd name="connsiteY0" fmla="*/ 0 h 779498"/>
              <a:gd name="connsiteX1" fmla="*/ 2556754 w 2556754"/>
              <a:gd name="connsiteY1" fmla="*/ 0 h 779498"/>
              <a:gd name="connsiteX2" fmla="*/ 2556754 w 2556754"/>
              <a:gd name="connsiteY2" fmla="*/ 779498 h 779498"/>
              <a:gd name="connsiteX3" fmla="*/ 0 w 2556754"/>
              <a:gd name="connsiteY3" fmla="*/ 779498 h 779498"/>
              <a:gd name="connsiteX4" fmla="*/ 0 w 2556754"/>
              <a:gd name="connsiteY4" fmla="*/ 0 h 7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754" h="779498">
                <a:moveTo>
                  <a:pt x="0" y="0"/>
                </a:moveTo>
                <a:lnTo>
                  <a:pt x="2556754" y="0"/>
                </a:lnTo>
                <a:lnTo>
                  <a:pt x="2556754" y="779498"/>
                </a:lnTo>
                <a:lnTo>
                  <a:pt x="0" y="7794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Rendez-vous au cœur du monde, là où je vis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3639437" y="3588275"/>
            <a:ext cx="4028907" cy="720000"/>
          </a:xfrm>
          <a:custGeom>
            <a:avLst/>
            <a:gdLst>
              <a:gd name="connsiteX0" fmla="*/ 0 w 3780008"/>
              <a:gd name="connsiteY0" fmla="*/ 0 h 943192"/>
              <a:gd name="connsiteX1" fmla="*/ 3780008 w 3780008"/>
              <a:gd name="connsiteY1" fmla="*/ 0 h 943192"/>
              <a:gd name="connsiteX2" fmla="*/ 3780008 w 3780008"/>
              <a:gd name="connsiteY2" fmla="*/ 943192 h 943192"/>
              <a:gd name="connsiteX3" fmla="*/ 0 w 3780008"/>
              <a:gd name="connsiteY3" fmla="*/ 943192 h 943192"/>
              <a:gd name="connsiteX4" fmla="*/ 0 w 3780008"/>
              <a:gd name="connsiteY4" fmla="*/ 0 h 9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8" h="943192">
                <a:moveTo>
                  <a:pt x="0" y="0"/>
                </a:moveTo>
                <a:lnTo>
                  <a:pt x="3780008" y="0"/>
                </a:lnTo>
                <a:lnTo>
                  <a:pt x="3780008" y="943192"/>
                </a:lnTo>
                <a:lnTo>
                  <a:pt x="0" y="943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CH" sz="2000" b="1" kern="1200" dirty="0" smtClean="0"/>
              <a:t>Tu es là, c’est toi qui nous fais vivre</a:t>
            </a:r>
            <a:endParaRPr lang="fr-CH" sz="2000" b="1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763688" y="5415099"/>
            <a:ext cx="4536504" cy="720000"/>
          </a:xfrm>
          <a:custGeom>
            <a:avLst/>
            <a:gdLst>
              <a:gd name="connsiteX0" fmla="*/ 0 w 2324319"/>
              <a:gd name="connsiteY0" fmla="*/ 0 h 708634"/>
              <a:gd name="connsiteX1" fmla="*/ 2324319 w 2324319"/>
              <a:gd name="connsiteY1" fmla="*/ 0 h 708634"/>
              <a:gd name="connsiteX2" fmla="*/ 2324319 w 2324319"/>
              <a:gd name="connsiteY2" fmla="*/ 708634 h 708634"/>
              <a:gd name="connsiteX3" fmla="*/ 0 w 2324319"/>
              <a:gd name="connsiteY3" fmla="*/ 708634 h 708634"/>
              <a:gd name="connsiteX4" fmla="*/ 0 w 2324319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319" h="708634">
                <a:moveTo>
                  <a:pt x="0" y="0"/>
                </a:moveTo>
                <a:lnTo>
                  <a:pt x="2324319" y="0"/>
                </a:lnTo>
                <a:lnTo>
                  <a:pt x="2324319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0800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Suis-je prêt à mettre les bonnes lunettes, faire les bons choix, m’engager ?</a:t>
            </a:r>
            <a:endParaRPr lang="fr-CH" sz="2000" b="1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6477495" y="5392690"/>
            <a:ext cx="2209305" cy="720000"/>
          </a:xfrm>
          <a:custGeom>
            <a:avLst/>
            <a:gdLst>
              <a:gd name="connsiteX0" fmla="*/ 0 w 3515793"/>
              <a:gd name="connsiteY0" fmla="*/ 0 h 708634"/>
              <a:gd name="connsiteX1" fmla="*/ 3515793 w 3515793"/>
              <a:gd name="connsiteY1" fmla="*/ 0 h 708634"/>
              <a:gd name="connsiteX2" fmla="*/ 3515793 w 3515793"/>
              <a:gd name="connsiteY2" fmla="*/ 708634 h 708634"/>
              <a:gd name="connsiteX3" fmla="*/ 0 w 3515793"/>
              <a:gd name="connsiteY3" fmla="*/ 708634 h 708634"/>
              <a:gd name="connsiteX4" fmla="*/ 0 w 3515793"/>
              <a:gd name="connsiteY4" fmla="*/ 0 h 7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5793" h="708634">
                <a:moveTo>
                  <a:pt x="0" y="0"/>
                </a:moveTo>
                <a:lnTo>
                  <a:pt x="3515793" y="0"/>
                </a:lnTo>
                <a:lnTo>
                  <a:pt x="3515793" y="708634"/>
                </a:lnTo>
                <a:lnTo>
                  <a:pt x="0" y="708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108000"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000" b="1" kern="1200" dirty="0" smtClean="0"/>
              <a:t>Don de conseil, de discernement</a:t>
            </a:r>
            <a:endParaRPr lang="fr-CH" sz="2000" b="1" kern="1200" dirty="0"/>
          </a:p>
        </p:txBody>
      </p:sp>
      <p:pic>
        <p:nvPicPr>
          <p:cNvPr id="15" name="Picture 4" descr="http://2.bp.blogspot.com/_2FR_XqizC7I/TT-bFHhb0XI/AAAAAAAAAGY/l2xjdq9rwOk/s1600/Nova+Imag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5" y="4659218"/>
            <a:ext cx="713098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lapinou.com/static/stories/300x250/68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0" y="1577061"/>
            <a:ext cx="1536105" cy="12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915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H" sz="3600" b="1" dirty="0" smtClean="0"/>
              <a:t>3</a:t>
            </a:r>
            <a:r>
              <a:rPr lang="fr-CH" sz="3600" b="1" baseline="30000" dirty="0" smtClean="0"/>
              <a:t>e</a:t>
            </a:r>
            <a:r>
              <a:rPr lang="fr-CH" sz="3600" b="1" dirty="0" smtClean="0"/>
              <a:t> JOUR : MARDI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3" y="2861507"/>
            <a:ext cx="4176464" cy="3561259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</a:pPr>
            <a:r>
              <a:rPr lang="fr-CH" sz="2000" dirty="0" smtClean="0"/>
              <a:t>Rendez-vous </a:t>
            </a:r>
            <a:r>
              <a:rPr lang="fr-CH" sz="2000" dirty="0"/>
              <a:t>dans les autres : Jésus s’identifie à </a:t>
            </a:r>
            <a:r>
              <a:rPr lang="fr-CH" sz="2000" b="1" dirty="0">
                <a:solidFill>
                  <a:srgbClr val="C00000"/>
                </a:solidFill>
              </a:rPr>
              <a:t>mon voisin</a:t>
            </a:r>
            <a:r>
              <a:rPr lang="fr-CH" sz="2000" dirty="0"/>
              <a:t>. </a:t>
            </a:r>
            <a:r>
              <a:rPr lang="fr-CH" sz="2000" i="1" dirty="0" smtClean="0"/>
              <a:t>«Ce </a:t>
            </a:r>
            <a:r>
              <a:rPr lang="fr-CH" sz="2000" i="1" dirty="0"/>
              <a:t>que vous avez fait au plus petit d’entre les miens, c’est à moi que vous l’avez </a:t>
            </a:r>
            <a:r>
              <a:rPr lang="fr-CH" sz="2000" i="1" dirty="0" smtClean="0"/>
              <a:t>fait»</a:t>
            </a:r>
            <a:r>
              <a:rPr lang="fr-CH" sz="2000" dirty="0" smtClean="0"/>
              <a:t>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i="1" dirty="0" smtClean="0"/>
              <a:t>«Celui </a:t>
            </a:r>
            <a:r>
              <a:rPr lang="fr-CH" sz="2000" i="1" dirty="0"/>
              <a:t>qui dit aimer Dieu sans aimer son frère est un </a:t>
            </a:r>
            <a:r>
              <a:rPr lang="fr-CH" sz="2000" i="1" dirty="0" smtClean="0"/>
              <a:t>menteur»</a:t>
            </a:r>
            <a:r>
              <a:rPr lang="fr-CH" sz="2000" dirty="0" smtClean="0"/>
              <a:t>.</a:t>
            </a:r>
            <a:endParaRPr lang="fr-CH" sz="2000" dirty="0"/>
          </a:p>
          <a:p>
            <a:pPr lvl="0" algn="just">
              <a:spcBef>
                <a:spcPts val="1200"/>
              </a:spcBef>
            </a:pPr>
            <a:r>
              <a:rPr lang="fr-CH" sz="2000" dirty="0"/>
              <a:t>Regardons nos voisins. Ils sont présence de </a:t>
            </a:r>
            <a:r>
              <a:rPr lang="fr-CH" sz="2000" dirty="0" smtClean="0"/>
              <a:t>Dieu.</a:t>
            </a:r>
            <a:endParaRPr lang="fr-CH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5CB7-C68E-4245-B1AE-4F10B583B6B4}" type="slidenum">
              <a:rPr lang="fr-CH" sz="2000" b="1" smtClean="0"/>
              <a:t>9</a:t>
            </a:fld>
            <a:endParaRPr lang="fr-CH" sz="2000" b="1" dirty="0"/>
          </a:p>
        </p:txBody>
      </p:sp>
      <p:sp>
        <p:nvSpPr>
          <p:cNvPr id="5" name="Ellipse 4"/>
          <p:cNvSpPr/>
          <p:nvPr/>
        </p:nvSpPr>
        <p:spPr>
          <a:xfrm>
            <a:off x="457200" y="1470872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M</a:t>
            </a:r>
            <a:endParaRPr lang="fr-CH" sz="4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0016" y="1536194"/>
            <a:ext cx="7056784" cy="7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lvl="0"/>
            <a:r>
              <a:rPr lang="fr-CH" sz="2000" b="1" dirty="0" smtClean="0">
                <a:solidFill>
                  <a:srgbClr val="C00000"/>
                </a:solidFill>
              </a:rPr>
              <a:t>comme </a:t>
            </a:r>
            <a:r>
              <a:rPr lang="fr-CH" sz="2000" b="1" dirty="0" err="1" smtClean="0">
                <a:solidFill>
                  <a:srgbClr val="C00000"/>
                </a:solidFill>
              </a:rPr>
              <a:t>Mannschaft</a:t>
            </a:r>
            <a:r>
              <a:rPr lang="fr-CH" sz="2000" b="1" dirty="0" smtClean="0">
                <a:solidFill>
                  <a:srgbClr val="C00000"/>
                </a:solidFill>
              </a:rPr>
              <a:t> (équipe / communauté = même mission) : mon frère, ma sœur, mes amis / ma paroisse / ma communauté</a:t>
            </a:r>
            <a:endParaRPr lang="fr-CH" sz="2000" b="1" dirty="0">
              <a:solidFill>
                <a:srgbClr val="C00000"/>
              </a:solidFill>
            </a:endParaRPr>
          </a:p>
        </p:txBody>
      </p:sp>
      <p:pic>
        <p:nvPicPr>
          <p:cNvPr id="5130" name="Picture 10" descr="Roger Feder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61507"/>
            <a:ext cx="2380604" cy="32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Juillet 2017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Les 7 dons de l'Esprit Saint au quotidien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056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1516</Words>
  <Application>Microsoft Office PowerPoint</Application>
  <PresentationFormat>Affichage à l'écran (4:3)</PresentationFormat>
  <Paragraphs>229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Présentation PowerPoint</vt:lpstr>
      <vt:lpstr>MA VIE DANS L’ESPRIT</vt:lpstr>
      <vt:lpstr>«JOUR APRÈS JOUR ! TU ES LÀ, AU CŒUR DE NOS VIES»</vt:lpstr>
      <vt:lpstr>1ER JOUR : DIMANCHE</vt:lpstr>
      <vt:lpstr>DIMANCHE </vt:lpstr>
      <vt:lpstr>QU’EST-CE QUE JE FAIS DE MES DIMANCHES ?</vt:lpstr>
      <vt:lpstr>2e JOUR : LUNDI</vt:lpstr>
      <vt:lpstr>LUNDI </vt:lpstr>
      <vt:lpstr>3e JOUR : MARDI</vt:lpstr>
      <vt:lpstr>MARDI </vt:lpstr>
      <vt:lpstr>4e JOUR : MERCREDI</vt:lpstr>
      <vt:lpstr>MERCREDI</vt:lpstr>
      <vt:lpstr>5e JOUR : JEUDI</vt:lpstr>
      <vt:lpstr>JEUDI</vt:lpstr>
      <vt:lpstr>6e JOUR : VENDREDI</vt:lpstr>
      <vt:lpstr>VENDREDI</vt:lpstr>
      <vt:lpstr>7e JOUR : SAMEDI</vt:lpstr>
      <vt:lpstr>SAMEDI</vt:lpstr>
      <vt:lpstr>LE SMARTPHONE DU SEIGNEUR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Prier Témoigner 6 – 7 novembre 2010 «Avec toi… jour après jour!»</dc:title>
  <dc:creator>Antoine Métrailler</dc:creator>
  <cp:lastModifiedBy>fxa</cp:lastModifiedBy>
  <cp:revision>163</cp:revision>
  <cp:lastPrinted>2015-11-22T06:32:10Z</cp:lastPrinted>
  <dcterms:created xsi:type="dcterms:W3CDTF">2010-10-31T02:27:13Z</dcterms:created>
  <dcterms:modified xsi:type="dcterms:W3CDTF">2017-07-07T07:11:44Z</dcterms:modified>
</cp:coreProperties>
</file>